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779bccb8d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779bccb8d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779bccb8d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779bccb8d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0779bcc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0779bcc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779bccb8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779bccb8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779bccb8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779bccb8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0779bccb8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0779bccb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779bccb8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0779bccb8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0779bccb8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0779bccb8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779bccb8d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0779bccb8d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779bccb8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779bccb8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p:nvPr/>
        </p:nvSpPr>
        <p:spPr>
          <a:xfrm>
            <a:off x="3912775" y="1776425"/>
            <a:ext cx="3761700" cy="522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 name="Google Shape;60;p13"/>
          <p:cNvSpPr txBox="1"/>
          <p:nvPr/>
        </p:nvSpPr>
        <p:spPr>
          <a:xfrm>
            <a:off x="3088425" y="1938975"/>
            <a:ext cx="5364000" cy="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ODAS : Object Detection and Alert System </a:t>
            </a:r>
            <a:endParaRPr b="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sz="1800">
                <a:solidFill>
                  <a:schemeClr val="dk1"/>
                </a:solidFill>
                <a:latin typeface="Proxima Nova"/>
                <a:ea typeface="Proxima Nova"/>
                <a:cs typeface="Proxima Nova"/>
                <a:sym typeface="Proxima Nova"/>
              </a:rPr>
              <a:t>             (To Prevent Train Derailment)</a:t>
            </a:r>
            <a:endParaRPr b="1" sz="1800">
              <a:solidFill>
                <a:schemeClr val="dk1"/>
              </a:solidFill>
              <a:latin typeface="Proxima Nova"/>
              <a:ea typeface="Proxima Nova"/>
              <a:cs typeface="Proxima Nova"/>
              <a:sym typeface="Proxima Nova"/>
            </a:endParaRPr>
          </a:p>
        </p:txBody>
      </p:sp>
      <p:sp>
        <p:nvSpPr>
          <p:cNvPr id="61" name="Google Shape;61;p13"/>
          <p:cNvSpPr txBox="1"/>
          <p:nvPr/>
        </p:nvSpPr>
        <p:spPr>
          <a:xfrm>
            <a:off x="5840125" y="4203025"/>
            <a:ext cx="26706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Proxima Nova"/>
                <a:ea typeface="Proxima Nova"/>
                <a:cs typeface="Proxima Nova"/>
                <a:sym typeface="Proxima Nova"/>
              </a:rPr>
              <a:t>IoT And Smart Cities</a:t>
            </a:r>
            <a:endParaRPr b="1" sz="1900">
              <a:solidFill>
                <a:schemeClr val="dk1"/>
              </a:solidFill>
              <a:latin typeface="Proxima Nova"/>
              <a:ea typeface="Proxima Nova"/>
              <a:cs typeface="Proxima Nova"/>
              <a:sym typeface="Proxima Nova"/>
            </a:endParaRPr>
          </a:p>
        </p:txBody>
      </p:sp>
      <p:sp>
        <p:nvSpPr>
          <p:cNvPr id="62" name="Google Shape;62;p13"/>
          <p:cNvSpPr txBox="1"/>
          <p:nvPr/>
        </p:nvSpPr>
        <p:spPr>
          <a:xfrm>
            <a:off x="3854725" y="3390325"/>
            <a:ext cx="1149600" cy="1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Rohit Soni</a:t>
            </a:r>
            <a:endParaRPr sz="1600">
              <a:solidFill>
                <a:schemeClr val="dk1"/>
              </a:solidFill>
              <a:latin typeface="Proxima Nova"/>
              <a:ea typeface="Proxima Nova"/>
              <a:cs typeface="Proxima Nova"/>
              <a:sym typeface="Proxima Nova"/>
            </a:endParaRPr>
          </a:p>
        </p:txBody>
      </p:sp>
      <p:sp>
        <p:nvSpPr>
          <p:cNvPr id="63" name="Google Shape;63;p13"/>
          <p:cNvSpPr txBox="1"/>
          <p:nvPr/>
        </p:nvSpPr>
        <p:spPr>
          <a:xfrm>
            <a:off x="3724825" y="3879400"/>
            <a:ext cx="140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Rounak Vyas</a:t>
            </a:r>
            <a:endParaRPr sz="1600">
              <a:solidFill>
                <a:schemeClr val="dk1"/>
              </a:solidFill>
              <a:latin typeface="Proxima Nova"/>
              <a:ea typeface="Proxima Nova"/>
              <a:cs typeface="Proxima Nova"/>
              <a:sym typeface="Proxima Nova"/>
            </a:endParaRPr>
          </a:p>
        </p:txBody>
      </p:sp>
      <p:sp>
        <p:nvSpPr>
          <p:cNvPr id="64" name="Google Shape;64;p13"/>
          <p:cNvSpPr txBox="1"/>
          <p:nvPr/>
        </p:nvSpPr>
        <p:spPr>
          <a:xfrm>
            <a:off x="2571800" y="4014888"/>
            <a:ext cx="273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1NT23EE045</a:t>
            </a:r>
            <a:endParaRPr sz="1600">
              <a:solidFill>
                <a:schemeClr val="dk1"/>
              </a:solidFill>
              <a:latin typeface="Proxima Nova"/>
              <a:ea typeface="Proxima Nova"/>
              <a:cs typeface="Proxima Nova"/>
              <a:sym typeface="Proxima Nova"/>
            </a:endParaRPr>
          </a:p>
        </p:txBody>
      </p:sp>
      <p:sp>
        <p:nvSpPr>
          <p:cNvPr id="65" name="Google Shape;65;p13"/>
          <p:cNvSpPr txBox="1"/>
          <p:nvPr/>
        </p:nvSpPr>
        <p:spPr>
          <a:xfrm>
            <a:off x="2571800" y="3587725"/>
            <a:ext cx="273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1NT23EE044</a:t>
            </a:r>
            <a:endParaRPr sz="1600">
              <a:solidFill>
                <a:schemeClr val="dk1"/>
              </a:solidFill>
              <a:latin typeface="Proxima Nova"/>
              <a:ea typeface="Proxima Nova"/>
              <a:cs typeface="Proxima Nova"/>
              <a:sym typeface="Proxima Nova"/>
            </a:endParaRPr>
          </a:p>
        </p:txBody>
      </p:sp>
      <p:sp>
        <p:nvSpPr>
          <p:cNvPr id="66" name="Google Shape;66;p13"/>
          <p:cNvSpPr txBox="1"/>
          <p:nvPr/>
        </p:nvSpPr>
        <p:spPr>
          <a:xfrm>
            <a:off x="2038450" y="4526350"/>
            <a:ext cx="27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Nitte Meenakshi Institute of Technology (Bengaluru)</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0" y="487250"/>
            <a:ext cx="9144000" cy="5056351"/>
          </a:xfrm>
          <a:prstGeom prst="rect">
            <a:avLst/>
          </a:prstGeom>
          <a:noFill/>
          <a:ln>
            <a:noFill/>
          </a:ln>
        </p:spPr>
      </p:pic>
      <p:sp>
        <p:nvSpPr>
          <p:cNvPr id="144" name="Google Shape;144;p22"/>
          <p:cNvSpPr txBox="1"/>
          <p:nvPr/>
        </p:nvSpPr>
        <p:spPr>
          <a:xfrm>
            <a:off x="2799500" y="-147350"/>
            <a:ext cx="3174600" cy="7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300">
                <a:solidFill>
                  <a:schemeClr val="dk1"/>
                </a:solidFill>
                <a:latin typeface="Proxima Nova"/>
                <a:ea typeface="Proxima Nova"/>
                <a:cs typeface="Proxima Nova"/>
                <a:sym typeface="Proxima Nova"/>
              </a:rPr>
              <a:t>THANKYOU</a:t>
            </a:r>
            <a:endParaRPr b="1" sz="4300">
              <a:solidFill>
                <a:schemeClr val="dk1"/>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78000" y="-382050"/>
            <a:ext cx="8988000" cy="124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20"/>
              <a:t>The Problem – Train Derailments Due to Objects on Tracks</a:t>
            </a:r>
            <a:endParaRPr sz="2620"/>
          </a:p>
        </p:txBody>
      </p:sp>
      <p:sp>
        <p:nvSpPr>
          <p:cNvPr id="72" name="Google Shape;72;p14"/>
          <p:cNvSpPr txBox="1"/>
          <p:nvPr>
            <p:ph idx="4294967295" type="body"/>
          </p:nvPr>
        </p:nvSpPr>
        <p:spPr>
          <a:xfrm>
            <a:off x="-133950" y="542075"/>
            <a:ext cx="5863200" cy="34164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chemeClr val="dk1"/>
              </a:buClr>
              <a:buSzPts val="1500"/>
              <a:buChar char="●"/>
            </a:pPr>
            <a:r>
              <a:rPr b="1" lang="en" sz="1500">
                <a:solidFill>
                  <a:schemeClr val="dk1"/>
                </a:solidFill>
              </a:rPr>
              <a:t>Derailments pose a critical safety threat</a:t>
            </a:r>
            <a:r>
              <a:rPr lang="en" sz="1500">
                <a:solidFill>
                  <a:schemeClr val="dk1"/>
                </a:solidFill>
              </a:rPr>
              <a:t> to India’s rail network, with an average of 40 derailments per year due to </a:t>
            </a:r>
            <a:r>
              <a:rPr b="1" lang="en" sz="1500">
                <a:solidFill>
                  <a:schemeClr val="dk1"/>
                </a:solidFill>
              </a:rPr>
              <a:t>foreign object interference</a:t>
            </a:r>
            <a:r>
              <a:rPr lang="en" sz="1500">
                <a:solidFill>
                  <a:schemeClr val="dk1"/>
                </a:solidFill>
              </a:rPr>
              <a:t>. This is compounded by aging infrastructure, increased cargo traffic, and urban encroachment.</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Current problem</a:t>
            </a:r>
            <a:r>
              <a:rPr lang="en" sz="1500">
                <a:solidFill>
                  <a:schemeClr val="dk1"/>
                </a:solidFill>
              </a:rPr>
              <a:t>: </a:t>
            </a:r>
            <a:r>
              <a:rPr b="1" lang="en" sz="1500">
                <a:solidFill>
                  <a:schemeClr val="dk1"/>
                </a:solidFill>
              </a:rPr>
              <a:t>Track-based obstructions</a:t>
            </a:r>
            <a:r>
              <a:rPr lang="en" sz="1500">
                <a:solidFill>
                  <a:schemeClr val="dk1"/>
                </a:solidFill>
              </a:rPr>
              <a:t>, including fallen trees, rocks, animals, or human intervention, result in derailments, leading to loss of life, delays, and significant damage to the railways' reputation and finances.</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Recent Statistics</a:t>
            </a:r>
            <a:r>
              <a:rPr lang="en" sz="1500">
                <a:solidFill>
                  <a:schemeClr val="dk1"/>
                </a:solidFill>
              </a:rPr>
              <a:t>: In this year alone, derailments due to object collisions accounted for over ₹500 crore in damages, and several loss of lives and injuries.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As trains continue to </a:t>
            </a:r>
            <a:r>
              <a:rPr b="1" lang="en" sz="1500">
                <a:solidFill>
                  <a:schemeClr val="dk1"/>
                </a:solidFill>
              </a:rPr>
              <a:t>increase in speed and frequency</a:t>
            </a:r>
            <a:r>
              <a:rPr lang="en" sz="1500">
                <a:solidFill>
                  <a:schemeClr val="dk1"/>
                </a:solidFill>
              </a:rPr>
              <a:t>, the existing methods of object detection are no longer sufficient.  </a:t>
            </a:r>
            <a:endParaRPr sz="1500"/>
          </a:p>
        </p:txBody>
      </p:sp>
      <p:pic>
        <p:nvPicPr>
          <p:cNvPr id="73" name="Google Shape;73;p14"/>
          <p:cNvPicPr preferRelativeResize="0"/>
          <p:nvPr/>
        </p:nvPicPr>
        <p:blipFill>
          <a:blip r:embed="rId3">
            <a:alphaModFix/>
          </a:blip>
          <a:stretch>
            <a:fillRect/>
          </a:stretch>
        </p:blipFill>
        <p:spPr>
          <a:xfrm>
            <a:off x="7556305" y="3194025"/>
            <a:ext cx="1512170" cy="1021425"/>
          </a:xfrm>
          <a:prstGeom prst="rect">
            <a:avLst/>
          </a:prstGeom>
          <a:noFill/>
          <a:ln>
            <a:noFill/>
          </a:ln>
        </p:spPr>
      </p:pic>
      <p:pic>
        <p:nvPicPr>
          <p:cNvPr id="74" name="Google Shape;74;p14"/>
          <p:cNvPicPr preferRelativeResize="0"/>
          <p:nvPr/>
        </p:nvPicPr>
        <p:blipFill>
          <a:blip r:embed="rId4">
            <a:alphaModFix/>
          </a:blip>
          <a:stretch>
            <a:fillRect/>
          </a:stretch>
        </p:blipFill>
        <p:spPr>
          <a:xfrm>
            <a:off x="5516175" y="673025"/>
            <a:ext cx="3627825" cy="688957"/>
          </a:xfrm>
          <a:prstGeom prst="rect">
            <a:avLst/>
          </a:prstGeom>
          <a:noFill/>
          <a:ln>
            <a:noFill/>
          </a:ln>
        </p:spPr>
      </p:pic>
      <p:pic>
        <p:nvPicPr>
          <p:cNvPr id="75" name="Google Shape;75;p14"/>
          <p:cNvPicPr preferRelativeResize="0"/>
          <p:nvPr/>
        </p:nvPicPr>
        <p:blipFill>
          <a:blip r:embed="rId5">
            <a:alphaModFix/>
          </a:blip>
          <a:stretch>
            <a:fillRect/>
          </a:stretch>
        </p:blipFill>
        <p:spPr>
          <a:xfrm>
            <a:off x="5396718" y="4419700"/>
            <a:ext cx="3747282" cy="584800"/>
          </a:xfrm>
          <a:prstGeom prst="rect">
            <a:avLst/>
          </a:prstGeom>
          <a:noFill/>
          <a:ln>
            <a:noFill/>
          </a:ln>
        </p:spPr>
      </p:pic>
      <p:pic>
        <p:nvPicPr>
          <p:cNvPr id="76" name="Google Shape;76;p14"/>
          <p:cNvPicPr preferRelativeResize="0"/>
          <p:nvPr/>
        </p:nvPicPr>
        <p:blipFill>
          <a:blip r:embed="rId6">
            <a:alphaModFix/>
          </a:blip>
          <a:stretch>
            <a:fillRect/>
          </a:stretch>
        </p:blipFill>
        <p:spPr>
          <a:xfrm>
            <a:off x="5729249" y="1606938"/>
            <a:ext cx="1708252" cy="1245600"/>
          </a:xfrm>
          <a:prstGeom prst="rect">
            <a:avLst/>
          </a:prstGeom>
          <a:noFill/>
          <a:ln>
            <a:noFill/>
          </a:ln>
        </p:spPr>
      </p:pic>
      <p:pic>
        <p:nvPicPr>
          <p:cNvPr id="77" name="Google Shape;77;p14"/>
          <p:cNvPicPr preferRelativeResize="0"/>
          <p:nvPr/>
        </p:nvPicPr>
        <p:blipFill>
          <a:blip r:embed="rId7">
            <a:alphaModFix/>
          </a:blip>
          <a:stretch>
            <a:fillRect/>
          </a:stretch>
        </p:blipFill>
        <p:spPr>
          <a:xfrm>
            <a:off x="5668875" y="3441203"/>
            <a:ext cx="1829001" cy="527072"/>
          </a:xfrm>
          <a:prstGeom prst="rect">
            <a:avLst/>
          </a:prstGeom>
          <a:noFill/>
          <a:ln>
            <a:noFill/>
          </a:ln>
        </p:spPr>
      </p:pic>
      <p:pic>
        <p:nvPicPr>
          <p:cNvPr id="78" name="Google Shape;78;p14"/>
          <p:cNvPicPr preferRelativeResize="0"/>
          <p:nvPr/>
        </p:nvPicPr>
        <p:blipFill>
          <a:blip r:embed="rId8">
            <a:alphaModFix/>
          </a:blip>
          <a:stretch>
            <a:fillRect/>
          </a:stretch>
        </p:blipFill>
        <p:spPr>
          <a:xfrm>
            <a:off x="7518534" y="1606950"/>
            <a:ext cx="1587700" cy="424918"/>
          </a:xfrm>
          <a:prstGeom prst="rect">
            <a:avLst/>
          </a:prstGeom>
          <a:noFill/>
          <a:ln>
            <a:noFill/>
          </a:ln>
        </p:spPr>
      </p:pic>
      <p:pic>
        <p:nvPicPr>
          <p:cNvPr id="79" name="Google Shape;79;p14"/>
          <p:cNvPicPr preferRelativeResize="0"/>
          <p:nvPr/>
        </p:nvPicPr>
        <p:blipFill>
          <a:blip r:embed="rId9">
            <a:alphaModFix/>
          </a:blip>
          <a:stretch>
            <a:fillRect/>
          </a:stretch>
        </p:blipFill>
        <p:spPr>
          <a:xfrm>
            <a:off x="7703618" y="2105083"/>
            <a:ext cx="943025" cy="7474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0" y="8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Solutions – Why They Are Insufficient</a:t>
            </a:r>
            <a:endParaRPr/>
          </a:p>
        </p:txBody>
      </p:sp>
      <p:sp>
        <p:nvSpPr>
          <p:cNvPr id="85" name="Google Shape;85;p15"/>
          <p:cNvSpPr txBox="1"/>
          <p:nvPr>
            <p:ph idx="1" type="body"/>
          </p:nvPr>
        </p:nvSpPr>
        <p:spPr>
          <a:xfrm>
            <a:off x="-139325" y="805500"/>
            <a:ext cx="64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400">
                <a:solidFill>
                  <a:schemeClr val="dk1"/>
                </a:solidFill>
              </a:rPr>
              <a:t>Indian Railways currently employs </a:t>
            </a:r>
            <a:r>
              <a:rPr b="1" lang="en" sz="1400">
                <a:solidFill>
                  <a:schemeClr val="dk1"/>
                </a:solidFill>
              </a:rPr>
              <a:t>trackside monitoring systems</a:t>
            </a:r>
            <a:r>
              <a:rPr lang="en" sz="1400">
                <a:solidFill>
                  <a:schemeClr val="dk1"/>
                </a:solidFill>
              </a:rPr>
              <a:t> and </a:t>
            </a:r>
            <a:r>
              <a:rPr b="1" lang="en" sz="1400">
                <a:solidFill>
                  <a:schemeClr val="dk1"/>
                </a:solidFill>
              </a:rPr>
              <a:t>manual visual inspection</a:t>
            </a:r>
            <a:r>
              <a:rPr lang="en" sz="1400">
                <a:solidFill>
                  <a:schemeClr val="dk1"/>
                </a:solidFill>
              </a:rPr>
              <a:t> methods, which are outdated and plagued by </a:t>
            </a:r>
            <a:r>
              <a:rPr b="1" lang="en" sz="1400">
                <a:solidFill>
                  <a:schemeClr val="dk1"/>
                </a:solidFill>
              </a:rPr>
              <a:t>human error</a:t>
            </a:r>
            <a:r>
              <a:rPr lang="en" sz="1400">
                <a:solidFill>
                  <a:schemeClr val="dk1"/>
                </a:solidFill>
              </a:rPr>
              <a:t> and </a:t>
            </a:r>
            <a:r>
              <a:rPr b="1" lang="en" sz="1400">
                <a:solidFill>
                  <a:schemeClr val="dk1"/>
                </a:solidFill>
              </a:rPr>
              <a:t>inefficiency</a:t>
            </a:r>
            <a:r>
              <a:rPr lang="en"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Mechanical sensors</a:t>
            </a:r>
            <a:r>
              <a:rPr lang="en" sz="1400">
                <a:solidFill>
                  <a:schemeClr val="dk1"/>
                </a:solidFill>
              </a:rPr>
              <a:t>, which detect disruptions along the track, are highly prone to </a:t>
            </a:r>
            <a:r>
              <a:rPr b="1" lang="en" sz="1400">
                <a:solidFill>
                  <a:schemeClr val="dk1"/>
                </a:solidFill>
              </a:rPr>
              <a:t>false positives</a:t>
            </a:r>
            <a:r>
              <a:rPr lang="en" sz="1400">
                <a:solidFill>
                  <a:schemeClr val="dk1"/>
                </a:solidFill>
              </a:rPr>
              <a:t> from harmless objects like leaves or small twigs, causing unnecessary slowdowns and delays.</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Camera-based systems</a:t>
            </a:r>
            <a:r>
              <a:rPr lang="en" sz="1400">
                <a:solidFill>
                  <a:schemeClr val="dk1"/>
                </a:solidFill>
              </a:rPr>
              <a:t>, while useful in some scenarios, suffer from limitations in bad weather conditions, such as </a:t>
            </a:r>
            <a:r>
              <a:rPr b="1" lang="en" sz="1400">
                <a:solidFill>
                  <a:schemeClr val="dk1"/>
                </a:solidFill>
              </a:rPr>
              <a:t>fog</a:t>
            </a:r>
            <a:r>
              <a:rPr lang="en" sz="1400">
                <a:solidFill>
                  <a:schemeClr val="dk1"/>
                </a:solidFill>
              </a:rPr>
              <a:t>, </a:t>
            </a:r>
            <a:r>
              <a:rPr b="1" lang="en" sz="1400">
                <a:solidFill>
                  <a:schemeClr val="dk1"/>
                </a:solidFill>
              </a:rPr>
              <a:t>heavy rain</a:t>
            </a:r>
            <a:r>
              <a:rPr lang="en" sz="1400">
                <a:solidFill>
                  <a:schemeClr val="dk1"/>
                </a:solidFill>
              </a:rPr>
              <a:t>, and </a:t>
            </a:r>
            <a:r>
              <a:rPr b="1" lang="en" sz="1400">
                <a:solidFill>
                  <a:schemeClr val="dk1"/>
                </a:solidFill>
              </a:rPr>
              <a:t>night-time operations</a:t>
            </a:r>
            <a:r>
              <a:rPr lang="en" sz="1400">
                <a:solidFill>
                  <a:schemeClr val="dk1"/>
                </a:solidFill>
              </a:rPr>
              <a:t>. They also require constant human monitoring and have </a:t>
            </a:r>
            <a:r>
              <a:rPr b="1" lang="en" sz="1400">
                <a:solidFill>
                  <a:schemeClr val="dk1"/>
                </a:solidFill>
              </a:rPr>
              <a:t>delayed response times</a:t>
            </a:r>
            <a:r>
              <a:rPr lang="en" sz="1400">
                <a:solidFill>
                  <a:schemeClr val="dk1"/>
                </a:solidFill>
              </a:rPr>
              <a:t> when detecting fast-moving trains.</a:t>
            </a:r>
            <a:endParaRPr sz="1400">
              <a:solidFill>
                <a:schemeClr val="dk1"/>
              </a:solidFill>
            </a:endParaRPr>
          </a:p>
          <a:p>
            <a:pPr indent="-317500" lvl="0" marL="457200" rtl="0" algn="l">
              <a:spcBef>
                <a:spcPts val="0"/>
              </a:spcBef>
              <a:spcAft>
                <a:spcPts val="0"/>
              </a:spcAft>
              <a:buClr>
                <a:schemeClr val="dk1"/>
              </a:buClr>
              <a:buSzPts val="1400"/>
              <a:buChar char="●"/>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These solutions do not offer </a:t>
            </a:r>
            <a:r>
              <a:rPr b="1" lang="en" sz="1400">
                <a:solidFill>
                  <a:schemeClr val="dk1"/>
                </a:solidFill>
              </a:rPr>
              <a:t>real-time predictive capabilities</a:t>
            </a:r>
            <a:r>
              <a:rPr lang="en" sz="1400">
                <a:solidFill>
                  <a:schemeClr val="dk1"/>
                </a:solidFill>
              </a:rPr>
              <a:t>, meaning obstacles are identified </a:t>
            </a:r>
            <a:r>
              <a:rPr b="1" lang="en" sz="1400">
                <a:solidFill>
                  <a:schemeClr val="dk1"/>
                </a:solidFill>
              </a:rPr>
              <a:t>too late</a:t>
            </a:r>
            <a:r>
              <a:rPr lang="en" sz="1400">
                <a:solidFill>
                  <a:schemeClr val="dk1"/>
                </a:solidFill>
              </a:rPr>
              <a:t> for preventive action to be taken, especially with high-speed trains.</a:t>
            </a:r>
            <a:endParaRPr sz="1400">
              <a:solidFill>
                <a:schemeClr val="dk1"/>
              </a:solidFill>
            </a:endParaRPr>
          </a:p>
          <a:p>
            <a:pPr indent="0" lvl="0" marL="457200" rtl="0" algn="l">
              <a:spcBef>
                <a:spcPts val="1200"/>
              </a:spcBef>
              <a:spcAft>
                <a:spcPts val="1200"/>
              </a:spcAft>
              <a:buNone/>
            </a:pPr>
            <a:r>
              <a:t/>
            </a:r>
            <a:endParaRPr sz="1400"/>
          </a:p>
        </p:txBody>
      </p:sp>
      <p:pic>
        <p:nvPicPr>
          <p:cNvPr id="86" name="Google Shape;86;p15"/>
          <p:cNvPicPr preferRelativeResize="0"/>
          <p:nvPr/>
        </p:nvPicPr>
        <p:blipFill>
          <a:blip r:embed="rId3">
            <a:alphaModFix/>
          </a:blip>
          <a:stretch>
            <a:fillRect/>
          </a:stretch>
        </p:blipFill>
        <p:spPr>
          <a:xfrm>
            <a:off x="6503700" y="3157475"/>
            <a:ext cx="2553175" cy="1759625"/>
          </a:xfrm>
          <a:prstGeom prst="rect">
            <a:avLst/>
          </a:prstGeom>
          <a:noFill/>
          <a:ln>
            <a:noFill/>
          </a:ln>
        </p:spPr>
      </p:pic>
      <p:pic>
        <p:nvPicPr>
          <p:cNvPr id="87" name="Google Shape;87;p15"/>
          <p:cNvPicPr preferRelativeResize="0"/>
          <p:nvPr/>
        </p:nvPicPr>
        <p:blipFill>
          <a:blip r:embed="rId4">
            <a:alphaModFix/>
          </a:blip>
          <a:stretch>
            <a:fillRect/>
          </a:stretch>
        </p:blipFill>
        <p:spPr>
          <a:xfrm>
            <a:off x="6846338" y="326613"/>
            <a:ext cx="2028825" cy="2638425"/>
          </a:xfrm>
          <a:prstGeom prst="rect">
            <a:avLst/>
          </a:prstGeom>
          <a:noFill/>
          <a:ln>
            <a:noFill/>
          </a:ln>
        </p:spPr>
      </p:pic>
      <p:sp>
        <p:nvSpPr>
          <p:cNvPr id="88" name="Google Shape;88;p15"/>
          <p:cNvSpPr/>
          <p:nvPr/>
        </p:nvSpPr>
        <p:spPr>
          <a:xfrm>
            <a:off x="58050" y="1671925"/>
            <a:ext cx="162600" cy="162600"/>
          </a:xfrm>
          <a:prstGeom prst="flowChartConnec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9" name="Google Shape;89;p15"/>
          <p:cNvSpPr/>
          <p:nvPr/>
        </p:nvSpPr>
        <p:spPr>
          <a:xfrm>
            <a:off x="58050" y="2682100"/>
            <a:ext cx="162600" cy="162600"/>
          </a:xfrm>
          <a:prstGeom prst="flowChartConnec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0" name="Google Shape;90;p15"/>
          <p:cNvSpPr/>
          <p:nvPr/>
        </p:nvSpPr>
        <p:spPr>
          <a:xfrm>
            <a:off x="58050" y="3892475"/>
            <a:ext cx="162600" cy="162600"/>
          </a:xfrm>
          <a:prstGeom prst="flowChartConnector">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253625" y="49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Introducing ODAS – Our IoT-Based Solution</a:t>
            </a:r>
            <a:endParaRPr/>
          </a:p>
        </p:txBody>
      </p:sp>
      <p:sp>
        <p:nvSpPr>
          <p:cNvPr id="96" name="Google Shape;96;p16"/>
          <p:cNvSpPr txBox="1"/>
          <p:nvPr>
            <p:ph idx="1" type="body"/>
          </p:nvPr>
        </p:nvSpPr>
        <p:spPr>
          <a:xfrm>
            <a:off x="0" y="622100"/>
            <a:ext cx="54357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b="1" lang="en" sz="1300">
                <a:solidFill>
                  <a:schemeClr val="dk1"/>
                </a:solidFill>
              </a:rPr>
              <a:t>ODAS</a:t>
            </a:r>
            <a:r>
              <a:rPr lang="en" sz="1300">
                <a:solidFill>
                  <a:schemeClr val="dk1"/>
                </a:solidFill>
              </a:rPr>
              <a:t> combines </a:t>
            </a:r>
            <a:r>
              <a:rPr b="1" lang="en" sz="1300">
                <a:solidFill>
                  <a:schemeClr val="dk1"/>
                </a:solidFill>
              </a:rPr>
              <a:t>IoT technology</a:t>
            </a:r>
            <a:r>
              <a:rPr lang="en" sz="1300">
                <a:solidFill>
                  <a:schemeClr val="dk1"/>
                </a:solidFill>
              </a:rPr>
              <a:t>, </a:t>
            </a:r>
            <a:r>
              <a:rPr b="1" lang="en" sz="1300">
                <a:solidFill>
                  <a:schemeClr val="dk1"/>
                </a:solidFill>
              </a:rPr>
              <a:t>sensor fusion</a:t>
            </a:r>
            <a:r>
              <a:rPr lang="en" sz="1300">
                <a:solidFill>
                  <a:schemeClr val="dk1"/>
                </a:solidFill>
              </a:rPr>
              <a:t>, and </a:t>
            </a:r>
            <a:r>
              <a:rPr b="1" lang="en" sz="1300">
                <a:solidFill>
                  <a:schemeClr val="dk1"/>
                </a:solidFill>
              </a:rPr>
              <a:t>machine learning</a:t>
            </a:r>
            <a:r>
              <a:rPr lang="en" sz="1300">
                <a:solidFill>
                  <a:schemeClr val="dk1"/>
                </a:solidFill>
              </a:rPr>
              <a:t> algorithms to provide a </a:t>
            </a:r>
            <a:r>
              <a:rPr b="1" lang="en" sz="1300">
                <a:solidFill>
                  <a:schemeClr val="dk1"/>
                </a:solidFill>
              </a:rPr>
              <a:t>comprehensive, real-time obstacle detection system</a:t>
            </a:r>
            <a:r>
              <a:rPr lang="en" sz="1300">
                <a:solidFill>
                  <a:schemeClr val="dk1"/>
                </a:solidFill>
              </a:rPr>
              <a:t>. Designed to mitigate the increasing risk of derailments, it detects obstacles well in advance and differentiates between harmless objects and dangerous obstacles.</a:t>
            </a:r>
            <a:endParaRPr sz="1300">
              <a:solidFill>
                <a:schemeClr val="dk1"/>
              </a:solidFill>
            </a:endParaRPr>
          </a:p>
          <a:p>
            <a:pPr indent="0" lvl="0" marL="0" rtl="0" algn="l">
              <a:spcBef>
                <a:spcPts val="1200"/>
              </a:spcBef>
              <a:spcAft>
                <a:spcPts val="1200"/>
              </a:spcAft>
              <a:buNone/>
            </a:pPr>
            <a:r>
              <a:t/>
            </a:r>
            <a:endParaRPr sz="1300">
              <a:solidFill>
                <a:schemeClr val="dk1"/>
              </a:solidFill>
            </a:endParaRPr>
          </a:p>
        </p:txBody>
      </p:sp>
      <p:pic>
        <p:nvPicPr>
          <p:cNvPr id="97" name="Google Shape;97;p16"/>
          <p:cNvPicPr preferRelativeResize="0"/>
          <p:nvPr/>
        </p:nvPicPr>
        <p:blipFill>
          <a:blip r:embed="rId3">
            <a:alphaModFix/>
          </a:blip>
          <a:stretch>
            <a:fillRect/>
          </a:stretch>
        </p:blipFill>
        <p:spPr>
          <a:xfrm>
            <a:off x="5322850" y="1011400"/>
            <a:ext cx="3602701" cy="3120699"/>
          </a:xfrm>
          <a:prstGeom prst="rect">
            <a:avLst/>
          </a:prstGeom>
          <a:noFill/>
          <a:ln>
            <a:noFill/>
          </a:ln>
        </p:spPr>
      </p:pic>
      <p:sp>
        <p:nvSpPr>
          <p:cNvPr id="98" name="Google Shape;98;p16"/>
          <p:cNvSpPr txBox="1"/>
          <p:nvPr/>
        </p:nvSpPr>
        <p:spPr>
          <a:xfrm>
            <a:off x="0" y="3225825"/>
            <a:ext cx="5322900" cy="731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Development Process</a:t>
            </a:r>
            <a:r>
              <a:rPr lang="en" sz="1300">
                <a:solidFill>
                  <a:schemeClr val="dk1"/>
                </a:solidFill>
                <a:latin typeface="Proxima Nova"/>
                <a:ea typeface="Proxima Nova"/>
                <a:cs typeface="Proxima Nova"/>
                <a:sym typeface="Proxima Nova"/>
              </a:rPr>
              <a:t>: We have approached the problem by focusing on </a:t>
            </a:r>
            <a:r>
              <a:rPr b="1" lang="en" sz="1300">
                <a:solidFill>
                  <a:schemeClr val="dk1"/>
                </a:solidFill>
                <a:latin typeface="Proxima Nova"/>
                <a:ea typeface="Proxima Nova"/>
                <a:cs typeface="Proxima Nova"/>
                <a:sym typeface="Proxima Nova"/>
              </a:rPr>
              <a:t>multimodal sensor integration</a:t>
            </a:r>
            <a:r>
              <a:rPr lang="en" sz="1300">
                <a:solidFill>
                  <a:schemeClr val="dk1"/>
                </a:solidFill>
                <a:latin typeface="Proxima Nova"/>
                <a:ea typeface="Proxima Nova"/>
                <a:cs typeface="Proxima Nova"/>
                <a:sym typeface="Proxima Nova"/>
              </a:rPr>
              <a:t>, testing each sensor under varying environmental conditions, and refining the object classification system.</a:t>
            </a:r>
            <a:endParaRPr sz="1300">
              <a:solidFill>
                <a:schemeClr val="accent3"/>
              </a:solidFill>
              <a:latin typeface="Proxima Nova"/>
              <a:ea typeface="Proxima Nova"/>
              <a:cs typeface="Proxima Nova"/>
              <a:sym typeface="Proxima Nova"/>
            </a:endParaRPr>
          </a:p>
        </p:txBody>
      </p:sp>
      <p:sp>
        <p:nvSpPr>
          <p:cNvPr id="99" name="Google Shape;99;p16"/>
          <p:cNvSpPr txBox="1"/>
          <p:nvPr/>
        </p:nvSpPr>
        <p:spPr>
          <a:xfrm>
            <a:off x="0" y="4289175"/>
            <a:ext cx="9144000" cy="572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b="1" lang="en" sz="1300">
                <a:solidFill>
                  <a:schemeClr val="dk1"/>
                </a:solidFill>
                <a:latin typeface="Proxima Nova"/>
                <a:ea typeface="Proxima Nova"/>
                <a:cs typeface="Proxima Nova"/>
                <a:sym typeface="Proxima Nova"/>
              </a:rPr>
              <a:t>AI-enabled Object Detection</a:t>
            </a:r>
            <a:r>
              <a:rPr lang="en" sz="1300">
                <a:solidFill>
                  <a:schemeClr val="dk1"/>
                </a:solidFill>
                <a:latin typeface="Proxima Nova"/>
                <a:ea typeface="Proxima Nova"/>
                <a:cs typeface="Proxima Nova"/>
                <a:sym typeface="Proxima Nova"/>
              </a:rPr>
              <a:t>: ODAS employs </a:t>
            </a:r>
            <a:r>
              <a:rPr b="1" lang="en" sz="1300">
                <a:solidFill>
                  <a:schemeClr val="dk1"/>
                </a:solidFill>
                <a:latin typeface="Proxima Nova"/>
                <a:ea typeface="Proxima Nova"/>
                <a:cs typeface="Proxima Nova"/>
                <a:sym typeface="Proxima Nova"/>
              </a:rPr>
              <a:t>neural network algorithms</a:t>
            </a:r>
            <a:r>
              <a:rPr lang="en" sz="1300">
                <a:solidFill>
                  <a:schemeClr val="dk1"/>
                </a:solidFill>
                <a:latin typeface="Proxima Nova"/>
                <a:ea typeface="Proxima Nova"/>
                <a:cs typeface="Proxima Nova"/>
                <a:sym typeface="Proxima Nova"/>
              </a:rPr>
              <a:t> to learn and improve its detection capabilities over time, ensuring that the system can accurately differentiate between </a:t>
            </a:r>
            <a:r>
              <a:rPr b="1" lang="en" sz="1300">
                <a:solidFill>
                  <a:schemeClr val="dk1"/>
                </a:solidFill>
                <a:latin typeface="Proxima Nova"/>
                <a:ea typeface="Proxima Nova"/>
                <a:cs typeface="Proxima Nova"/>
                <a:sym typeface="Proxima Nova"/>
              </a:rPr>
              <a:t>lethal</a:t>
            </a:r>
            <a:r>
              <a:rPr lang="en" sz="1300">
                <a:solidFill>
                  <a:schemeClr val="dk1"/>
                </a:solidFill>
                <a:latin typeface="Proxima Nova"/>
                <a:ea typeface="Proxima Nova"/>
                <a:cs typeface="Proxima Nova"/>
                <a:sym typeface="Proxima Nova"/>
              </a:rPr>
              <a:t> and </a:t>
            </a:r>
            <a:r>
              <a:rPr b="1" lang="en" sz="1300">
                <a:solidFill>
                  <a:schemeClr val="dk1"/>
                </a:solidFill>
                <a:latin typeface="Proxima Nova"/>
                <a:ea typeface="Proxima Nova"/>
                <a:cs typeface="Proxima Nova"/>
                <a:sym typeface="Proxima Nova"/>
              </a:rPr>
              <a:t>non-lethal</a:t>
            </a:r>
            <a:r>
              <a:rPr lang="en" sz="1300">
                <a:solidFill>
                  <a:schemeClr val="dk1"/>
                </a:solidFill>
                <a:latin typeface="Proxima Nova"/>
                <a:ea typeface="Proxima Nova"/>
                <a:cs typeface="Proxima Nova"/>
                <a:sym typeface="Proxima Nova"/>
              </a:rPr>
              <a:t> objects, such as small debris.</a:t>
            </a:r>
            <a:endParaRPr sz="1300">
              <a:solidFill>
                <a:schemeClr val="dk1"/>
              </a:solidFill>
              <a:latin typeface="Proxima Nova"/>
              <a:ea typeface="Proxima Nova"/>
              <a:cs typeface="Proxima Nova"/>
              <a:sym typeface="Proxima Nova"/>
            </a:endParaRPr>
          </a:p>
          <a:p>
            <a:pPr indent="0" lvl="0" marL="457200" rtl="0" algn="l">
              <a:lnSpc>
                <a:spcPct val="115000"/>
              </a:lnSpc>
              <a:spcBef>
                <a:spcPts val="1200"/>
              </a:spcBef>
              <a:spcAft>
                <a:spcPts val="0"/>
              </a:spcAft>
              <a:buNone/>
            </a:pPr>
            <a:r>
              <a:t/>
            </a:r>
            <a:endParaRPr sz="13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1500">
              <a:solidFill>
                <a:schemeClr val="accent3"/>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accent3"/>
              </a:solidFill>
              <a:latin typeface="Proxima Nova"/>
              <a:ea typeface="Proxima Nova"/>
              <a:cs typeface="Proxima Nova"/>
              <a:sym typeface="Proxima Nova"/>
            </a:endParaRPr>
          </a:p>
        </p:txBody>
      </p:sp>
      <p:sp>
        <p:nvSpPr>
          <p:cNvPr id="100" name="Google Shape;100;p16"/>
          <p:cNvSpPr txBox="1"/>
          <p:nvPr/>
        </p:nvSpPr>
        <p:spPr>
          <a:xfrm>
            <a:off x="-50" y="2026950"/>
            <a:ext cx="5322900" cy="1089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ODAS incorporates </a:t>
            </a:r>
            <a:r>
              <a:rPr b="1" lang="en" sz="1300">
                <a:solidFill>
                  <a:schemeClr val="dk1"/>
                </a:solidFill>
                <a:latin typeface="Proxima Nova"/>
                <a:ea typeface="Proxima Nova"/>
                <a:cs typeface="Proxima Nova"/>
                <a:sym typeface="Proxima Nova"/>
              </a:rPr>
              <a:t>LIDAR, radar, and infrared sensors</a:t>
            </a:r>
            <a:r>
              <a:rPr lang="en" sz="1300">
                <a:solidFill>
                  <a:schemeClr val="dk1"/>
                </a:solidFill>
                <a:latin typeface="Proxima Nova"/>
                <a:ea typeface="Proxima Nova"/>
                <a:cs typeface="Proxima Nova"/>
                <a:sym typeface="Proxima Nova"/>
              </a:rPr>
              <a:t>, along with </a:t>
            </a:r>
            <a:r>
              <a:rPr b="1" lang="en" sz="1300">
                <a:solidFill>
                  <a:schemeClr val="dk1"/>
                </a:solidFill>
                <a:latin typeface="Proxima Nova"/>
                <a:ea typeface="Proxima Nova"/>
                <a:cs typeface="Proxima Nova"/>
                <a:sym typeface="Proxima Nova"/>
              </a:rPr>
              <a:t>advanced image processing</a:t>
            </a:r>
            <a:r>
              <a:rPr lang="en" sz="1300">
                <a:solidFill>
                  <a:schemeClr val="dk1"/>
                </a:solidFill>
                <a:latin typeface="Proxima Nova"/>
                <a:ea typeface="Proxima Nova"/>
                <a:cs typeface="Proxima Nova"/>
                <a:sym typeface="Proxima Nova"/>
              </a:rPr>
              <a:t> to assess the object’s size, distance, and material properties. This ensures </a:t>
            </a:r>
            <a:r>
              <a:rPr b="1" lang="en" sz="1300">
                <a:solidFill>
                  <a:schemeClr val="dk1"/>
                </a:solidFill>
                <a:latin typeface="Proxima Nova"/>
                <a:ea typeface="Proxima Nova"/>
                <a:cs typeface="Proxima Nova"/>
                <a:sym typeface="Proxima Nova"/>
              </a:rPr>
              <a:t>accurate detection</a:t>
            </a:r>
            <a:r>
              <a:rPr lang="en" sz="1300">
                <a:solidFill>
                  <a:schemeClr val="dk1"/>
                </a:solidFill>
                <a:latin typeface="Proxima Nova"/>
                <a:ea typeface="Proxima Nova"/>
                <a:cs typeface="Proxima Nova"/>
                <a:sym typeface="Proxima Nova"/>
              </a:rPr>
              <a:t> while minimizing false alarms.</a:t>
            </a:r>
            <a:endParaRPr sz="1300">
              <a:solidFill>
                <a:schemeClr val="dk1"/>
              </a:solidFill>
              <a:latin typeface="Proxima Nova"/>
              <a:ea typeface="Proxima Nova"/>
              <a:cs typeface="Proxima Nova"/>
              <a:sym typeface="Proxima Nova"/>
            </a:endParaRPr>
          </a:p>
          <a:p>
            <a:pPr indent="0" lvl="0" marL="0" rtl="0" algn="l">
              <a:spcBef>
                <a:spcPts val="1200"/>
              </a:spcBef>
              <a:spcAft>
                <a:spcPts val="0"/>
              </a:spcAft>
              <a:buNone/>
            </a:pPr>
            <a:r>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623400" y="64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ODAS Works and Why It’s a Superior Solution</a:t>
            </a:r>
            <a:endParaRPr/>
          </a:p>
        </p:txBody>
      </p:sp>
      <p:sp>
        <p:nvSpPr>
          <p:cNvPr id="106" name="Google Shape;106;p17"/>
          <p:cNvSpPr txBox="1"/>
          <p:nvPr>
            <p:ph idx="1" type="body"/>
          </p:nvPr>
        </p:nvSpPr>
        <p:spPr>
          <a:xfrm>
            <a:off x="311700" y="637300"/>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Real-time, 360-degree Scanning</a:t>
            </a:r>
            <a:r>
              <a:rPr lang="en" sz="1400">
                <a:solidFill>
                  <a:schemeClr val="dk1"/>
                </a:solidFill>
              </a:rPr>
              <a:t>: ODAS continuously scans the tracks in front of the train, using laser-based LIDAR technology to create a precise 3D map of the area ahead, identifying objects up to 1 kilometer away even if the train is moving with a significantly high speed.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Multi-Sensor Fusion</a:t>
            </a:r>
            <a:r>
              <a:rPr lang="en" sz="1400">
                <a:solidFill>
                  <a:schemeClr val="dk1"/>
                </a:solidFill>
              </a:rPr>
              <a:t>: The combination of LIDAR, radar, and infrared allows ODAS to function in all weather conditions, including</a:t>
            </a:r>
            <a:r>
              <a:rPr b="1" lang="en" sz="1400">
                <a:solidFill>
                  <a:schemeClr val="dk1"/>
                </a:solidFill>
              </a:rPr>
              <a:t> </a:t>
            </a:r>
            <a:r>
              <a:rPr lang="en" sz="1400">
                <a:solidFill>
                  <a:schemeClr val="dk1"/>
                </a:solidFill>
              </a:rPr>
              <a:t>fog, rain, and night. This ensures reliable detection regardless of environmental challenges.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Instant Threat Analysis</a:t>
            </a:r>
            <a:r>
              <a:rPr lang="en" sz="1400">
                <a:solidFill>
                  <a:schemeClr val="dk1"/>
                </a:solidFill>
              </a:rPr>
              <a:t>: Once an object is detected, ODAS employs </a:t>
            </a:r>
            <a:r>
              <a:rPr b="1" lang="en" sz="1400">
                <a:solidFill>
                  <a:schemeClr val="dk1"/>
                </a:solidFill>
              </a:rPr>
              <a:t>machine learning models</a:t>
            </a:r>
            <a:r>
              <a:rPr lang="en" sz="1400">
                <a:solidFill>
                  <a:schemeClr val="dk1"/>
                </a:solidFill>
              </a:rPr>
              <a:t> to instantly assess whether the object poses a threat. Factors such as </a:t>
            </a:r>
            <a:r>
              <a:rPr b="1" lang="en" sz="1400">
                <a:solidFill>
                  <a:schemeClr val="dk1"/>
                </a:solidFill>
              </a:rPr>
              <a:t>object velocity</a:t>
            </a:r>
            <a:r>
              <a:rPr lang="en" sz="1400">
                <a:solidFill>
                  <a:schemeClr val="dk1"/>
                </a:solidFill>
              </a:rPr>
              <a:t>, </a:t>
            </a:r>
            <a:r>
              <a:rPr b="1" lang="en" sz="1400">
                <a:solidFill>
                  <a:schemeClr val="dk1"/>
                </a:solidFill>
              </a:rPr>
              <a:t>material density</a:t>
            </a:r>
            <a:r>
              <a:rPr lang="en" sz="1400">
                <a:solidFill>
                  <a:schemeClr val="dk1"/>
                </a:solidFill>
              </a:rPr>
              <a:t>, and </a:t>
            </a:r>
            <a:r>
              <a:rPr b="1" lang="en" sz="1400">
                <a:solidFill>
                  <a:schemeClr val="dk1"/>
                </a:solidFill>
              </a:rPr>
              <a:t>distance to impact</a:t>
            </a:r>
            <a:r>
              <a:rPr lang="en" sz="1400">
                <a:solidFill>
                  <a:schemeClr val="dk1"/>
                </a:solidFill>
              </a:rPr>
              <a:t> are calculated to determine if braking or evasive action is required.</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Long-term Solution</a:t>
            </a:r>
            <a:r>
              <a:rPr lang="en" sz="1400">
                <a:solidFill>
                  <a:schemeClr val="dk1"/>
                </a:solidFill>
              </a:rPr>
              <a:t>: Traditional mechanical sensors have high maintenance costs due to wear and tear, whereas ODAS, as a software-driven system with </a:t>
            </a:r>
            <a:r>
              <a:rPr b="1" lang="en" sz="1400">
                <a:solidFill>
                  <a:schemeClr val="dk1"/>
                </a:solidFill>
              </a:rPr>
              <a:t>cloud-based data processing</a:t>
            </a:r>
            <a:r>
              <a:rPr lang="en" sz="1400">
                <a:solidFill>
                  <a:schemeClr val="dk1"/>
                </a:solidFill>
              </a:rPr>
              <a:t>, reduces operational costs.</a:t>
            </a:r>
            <a:endParaRPr sz="1400">
              <a:solidFill>
                <a:schemeClr val="dk1"/>
              </a:solidFill>
            </a:endParaRPr>
          </a:p>
          <a:p>
            <a:pPr indent="-336550" lvl="0" marL="457200" rtl="0" algn="l">
              <a:spcBef>
                <a:spcPts val="0"/>
              </a:spcBef>
              <a:spcAft>
                <a:spcPts val="0"/>
              </a:spcAft>
              <a:buClr>
                <a:schemeClr val="dk1"/>
              </a:buClr>
              <a:buSzPts val="1700"/>
              <a:buChar char="●"/>
            </a:pPr>
            <a:r>
              <a:rPr b="1" lang="en" sz="1400">
                <a:solidFill>
                  <a:srgbClr val="000000"/>
                </a:solidFill>
              </a:rPr>
              <a:t>Satellite Integration:</a:t>
            </a:r>
            <a:r>
              <a:rPr lang="en" sz="1400">
                <a:solidFill>
                  <a:srgbClr val="000000"/>
                </a:solidFill>
              </a:rPr>
              <a:t> A satellite system performs periodic scans of the railway tracks to detect lethal obstacles. If a potential threat is identified, it alerts all the substation and trains passing through the same track, including the nearest train to the detected object. This alert system enables timely maneuvers of train controls and enhances coordination with ODAS, allowing for proactive safety measures and reducing the risk of derailment.</a:t>
            </a:r>
            <a:endParaRPr sz="1400">
              <a:solidFill>
                <a:srgbClr val="000000"/>
              </a:solidFill>
            </a:endParaRPr>
          </a:p>
          <a:p>
            <a:pPr indent="0" lvl="0" marL="457200" rtl="0" algn="l">
              <a:spcBef>
                <a:spcPts val="1200"/>
              </a:spcBef>
              <a:spcAft>
                <a:spcPts val="1200"/>
              </a:spcAft>
              <a:buNone/>
            </a:pPr>
            <a:r>
              <a:rPr lang="en" sz="1500">
                <a:solidFill>
                  <a:schemeClr val="dk1"/>
                </a:solidFill>
              </a:rPr>
              <a:t>.</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8266" l="9036" r="9183" t="8656"/>
          <a:stretch/>
        </p:blipFill>
        <p:spPr>
          <a:xfrm>
            <a:off x="142563" y="406375"/>
            <a:ext cx="8858874" cy="4660850"/>
          </a:xfrm>
          <a:prstGeom prst="rect">
            <a:avLst/>
          </a:prstGeom>
          <a:noFill/>
          <a:ln>
            <a:noFill/>
          </a:ln>
        </p:spPr>
      </p:pic>
      <p:sp>
        <p:nvSpPr>
          <p:cNvPr id="112" name="Google Shape;112;p18"/>
          <p:cNvSpPr txBox="1"/>
          <p:nvPr/>
        </p:nvSpPr>
        <p:spPr>
          <a:xfrm>
            <a:off x="23225" y="406375"/>
            <a:ext cx="987000" cy="43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sp>
        <p:nvSpPr>
          <p:cNvPr id="113" name="Google Shape;113;p18"/>
          <p:cNvSpPr txBox="1"/>
          <p:nvPr/>
        </p:nvSpPr>
        <p:spPr>
          <a:xfrm>
            <a:off x="142575" y="0"/>
            <a:ext cx="6687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latin typeface="Proxima Nova"/>
                <a:ea typeface="Proxima Nova"/>
                <a:cs typeface="Proxima Nova"/>
                <a:sym typeface="Proxima Nova"/>
              </a:rPr>
              <a:t>ODAS VISUAL REPRESENTATION	</a:t>
            </a:r>
            <a:endParaRPr b="1" sz="2100">
              <a:solidFill>
                <a:schemeClr val="dk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423750" y="1283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 Advantages of ODAS (Technical Superiority)</a:t>
            </a:r>
            <a:endParaRPr/>
          </a:p>
        </p:txBody>
      </p:sp>
      <p:sp>
        <p:nvSpPr>
          <p:cNvPr id="119" name="Google Shape;119;p19"/>
          <p:cNvSpPr txBox="1"/>
          <p:nvPr>
            <p:ph idx="1" type="body"/>
          </p:nvPr>
        </p:nvSpPr>
        <p:spPr>
          <a:xfrm>
            <a:off x="199650" y="631325"/>
            <a:ext cx="8744700" cy="437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b="1" lang="en" sz="1500">
                <a:solidFill>
                  <a:srgbClr val="000000"/>
                </a:solidFill>
              </a:rPr>
              <a:t>Data Collection and Analysis:</a:t>
            </a:r>
            <a:r>
              <a:rPr lang="en" sz="1500">
                <a:solidFill>
                  <a:srgbClr val="000000"/>
                </a:solidFill>
              </a:rPr>
              <a:t> The system can gather valuable data on track conditions and obstacle occurrences, helping railway authorities to improve maintenance schedules and operational protocols.</a:t>
            </a:r>
            <a:endParaRPr b="1" sz="1900">
              <a:solidFill>
                <a:schemeClr val="dk1"/>
              </a:solidFill>
            </a:endParaRPr>
          </a:p>
          <a:p>
            <a:pPr indent="-323850" lvl="0" marL="457200" rtl="0" algn="l">
              <a:spcBef>
                <a:spcPts val="0"/>
              </a:spcBef>
              <a:spcAft>
                <a:spcPts val="0"/>
              </a:spcAft>
              <a:buClr>
                <a:schemeClr val="dk1"/>
              </a:buClr>
              <a:buSzPts val="1500"/>
              <a:buChar char="●"/>
            </a:pPr>
            <a:r>
              <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Adaptable to Different Train Types</a:t>
            </a:r>
            <a:r>
              <a:rPr lang="en" sz="1500">
                <a:solidFill>
                  <a:schemeClr val="dk1"/>
                </a:solidFill>
              </a:rPr>
              <a:t>: ODAS can be implemented on </a:t>
            </a:r>
            <a:r>
              <a:rPr b="1" lang="en" sz="1500">
                <a:solidFill>
                  <a:schemeClr val="dk1"/>
                </a:solidFill>
              </a:rPr>
              <a:t>high-speed trains</a:t>
            </a:r>
            <a:r>
              <a:rPr lang="en" sz="1500">
                <a:solidFill>
                  <a:schemeClr val="dk1"/>
                </a:solidFill>
              </a:rPr>
              <a:t>, </a:t>
            </a:r>
            <a:r>
              <a:rPr b="1" lang="en" sz="1500">
                <a:solidFill>
                  <a:schemeClr val="dk1"/>
                </a:solidFill>
              </a:rPr>
              <a:t>passenger trains</a:t>
            </a:r>
            <a:r>
              <a:rPr lang="en" sz="1500">
                <a:solidFill>
                  <a:schemeClr val="dk1"/>
                </a:solidFill>
              </a:rPr>
              <a:t>, and </a:t>
            </a:r>
            <a:r>
              <a:rPr b="1" lang="en" sz="1500">
                <a:solidFill>
                  <a:schemeClr val="dk1"/>
                </a:solidFill>
              </a:rPr>
              <a:t>freight trains</a:t>
            </a:r>
            <a:r>
              <a:rPr lang="en" sz="1500">
                <a:solidFill>
                  <a:schemeClr val="dk1"/>
                </a:solidFill>
              </a:rPr>
              <a:t>.</a:t>
            </a:r>
            <a:endParaRPr sz="1500">
              <a:solidFill>
                <a:schemeClr val="dk1"/>
              </a:solidFill>
            </a:endParaRPr>
          </a:p>
          <a:p>
            <a:pPr indent="-323850" lvl="0" marL="457200" rtl="0" algn="l">
              <a:spcBef>
                <a:spcPts val="0"/>
              </a:spcBef>
              <a:spcAft>
                <a:spcPts val="0"/>
              </a:spcAft>
              <a:buClr>
                <a:schemeClr val="dk1"/>
              </a:buClr>
              <a:buSzPts val="1500"/>
              <a:buChar char="●"/>
            </a:pPr>
            <a:r>
              <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Weather-Proof Technology</a:t>
            </a:r>
            <a:r>
              <a:rPr lang="en" sz="1500">
                <a:solidFill>
                  <a:schemeClr val="dk1"/>
                </a:solidFill>
              </a:rPr>
              <a:t>: Unlike traditional systems, ODAS operates flawlessly in all weather conditions, including </a:t>
            </a:r>
            <a:r>
              <a:rPr b="1" lang="en" sz="1500">
                <a:solidFill>
                  <a:schemeClr val="dk1"/>
                </a:solidFill>
              </a:rPr>
              <a:t>extreme heat</a:t>
            </a:r>
            <a:r>
              <a:rPr lang="en" sz="1500">
                <a:solidFill>
                  <a:schemeClr val="dk1"/>
                </a:solidFill>
              </a:rPr>
              <a:t>, </a:t>
            </a:r>
            <a:r>
              <a:rPr b="1" lang="en" sz="1500">
                <a:solidFill>
                  <a:schemeClr val="dk1"/>
                </a:solidFill>
              </a:rPr>
              <a:t>dense fog</a:t>
            </a:r>
            <a:r>
              <a:rPr lang="en" sz="1500">
                <a:solidFill>
                  <a:schemeClr val="dk1"/>
                </a:solidFill>
              </a:rPr>
              <a:t>, and </a:t>
            </a:r>
            <a:r>
              <a:rPr b="1" lang="en" sz="1500">
                <a:solidFill>
                  <a:schemeClr val="dk1"/>
                </a:solidFill>
              </a:rPr>
              <a:t>heavy rains</a:t>
            </a:r>
            <a:r>
              <a:rPr lang="en" sz="1500">
                <a:solidFill>
                  <a:schemeClr val="dk1"/>
                </a:solidFill>
              </a:rPr>
              <a:t>, ensuring 24/7 protection.</a:t>
            </a:r>
            <a:endParaRPr sz="1500">
              <a:solidFill>
                <a:schemeClr val="dk1"/>
              </a:solidFill>
            </a:endParaRPr>
          </a:p>
          <a:p>
            <a:pPr indent="-323850" lvl="0" marL="457200" rtl="0" algn="l">
              <a:spcBef>
                <a:spcPts val="0"/>
              </a:spcBef>
              <a:spcAft>
                <a:spcPts val="0"/>
              </a:spcAft>
              <a:buClr>
                <a:schemeClr val="dk1"/>
              </a:buClr>
              <a:buSzPts val="1500"/>
              <a:buChar char="●"/>
            </a:pPr>
            <a:r>
              <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Scalable and Modular Design</a:t>
            </a:r>
            <a:r>
              <a:rPr lang="en" sz="1500">
                <a:solidFill>
                  <a:schemeClr val="dk1"/>
                </a:solidFill>
              </a:rPr>
              <a:t>: ODAS is designed with a </a:t>
            </a:r>
            <a:r>
              <a:rPr b="1" lang="en" sz="1500">
                <a:solidFill>
                  <a:schemeClr val="dk1"/>
                </a:solidFill>
              </a:rPr>
              <a:t>modular architecture</a:t>
            </a:r>
            <a:r>
              <a:rPr lang="en" sz="1500">
                <a:solidFill>
                  <a:schemeClr val="dk1"/>
                </a:solidFill>
              </a:rPr>
              <a:t>, meaning that as new sensor technology becomes available, upgrades can be seamlessly integrated into the system without the need for large-scale infrastructure overhauls.</a:t>
            </a:r>
            <a:endParaRPr sz="1500">
              <a:solidFill>
                <a:schemeClr val="dk1"/>
              </a:solidFill>
            </a:endParaRPr>
          </a:p>
          <a:p>
            <a:pPr indent="-323850" lvl="0" marL="457200" rtl="0" algn="l">
              <a:spcBef>
                <a:spcPts val="0"/>
              </a:spcBef>
              <a:spcAft>
                <a:spcPts val="0"/>
              </a:spcAft>
              <a:buClr>
                <a:schemeClr val="dk1"/>
              </a:buClr>
              <a:buSzPts val="1500"/>
              <a:buChar char="●"/>
            </a:pPr>
            <a:r>
              <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Fewer False Positives</a:t>
            </a:r>
            <a:r>
              <a:rPr lang="en" sz="1500">
                <a:solidFill>
                  <a:schemeClr val="dk1"/>
                </a:solidFill>
              </a:rPr>
              <a:t>: The use of AI ensures that only </a:t>
            </a:r>
            <a:r>
              <a:rPr b="1" lang="en" sz="1500">
                <a:solidFill>
                  <a:schemeClr val="dk1"/>
                </a:solidFill>
              </a:rPr>
              <a:t>genuinely dangerous objects</a:t>
            </a:r>
            <a:r>
              <a:rPr lang="en" sz="1500">
                <a:solidFill>
                  <a:schemeClr val="dk1"/>
                </a:solidFill>
              </a:rPr>
              <a:t> trigger alerts or braking, keeping trains running efficiently and reducing unnecessary stops.</a:t>
            </a:r>
            <a:endParaRPr sz="2300"/>
          </a:p>
        </p:txBody>
      </p:sp>
      <p:sp>
        <p:nvSpPr>
          <p:cNvPr id="120" name="Google Shape;120;p19"/>
          <p:cNvSpPr/>
          <p:nvPr/>
        </p:nvSpPr>
        <p:spPr>
          <a:xfrm>
            <a:off x="336725" y="2386050"/>
            <a:ext cx="209100" cy="1857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1" name="Google Shape;121;p19"/>
          <p:cNvSpPr/>
          <p:nvPr/>
        </p:nvSpPr>
        <p:spPr>
          <a:xfrm>
            <a:off x="336725" y="4256800"/>
            <a:ext cx="209100" cy="1857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2" name="Google Shape;122;p19"/>
          <p:cNvSpPr/>
          <p:nvPr/>
        </p:nvSpPr>
        <p:spPr>
          <a:xfrm>
            <a:off x="336725" y="1573300"/>
            <a:ext cx="209100" cy="1857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3" name="Google Shape;123;p19"/>
          <p:cNvSpPr/>
          <p:nvPr/>
        </p:nvSpPr>
        <p:spPr>
          <a:xfrm>
            <a:off x="336725" y="3130550"/>
            <a:ext cx="209100" cy="1857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151725" y="190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And Details</a:t>
            </a:r>
            <a:endParaRPr/>
          </a:p>
        </p:txBody>
      </p:sp>
      <p:sp>
        <p:nvSpPr>
          <p:cNvPr id="129" name="Google Shape;129;p20"/>
          <p:cNvSpPr txBox="1"/>
          <p:nvPr>
            <p:ph idx="1" type="body"/>
          </p:nvPr>
        </p:nvSpPr>
        <p:spPr>
          <a:xfrm>
            <a:off x="84750" y="763250"/>
            <a:ext cx="8974500" cy="38979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440"/>
              <a:buNone/>
            </a:pPr>
            <a:r>
              <a:rPr b="1" lang="en" sz="1383">
                <a:solidFill>
                  <a:srgbClr val="000000"/>
                </a:solidFill>
              </a:rPr>
              <a:t>ODAS (Obstacle Detection and Avoidance System)</a:t>
            </a:r>
            <a:r>
              <a:rPr lang="en" sz="1383">
                <a:solidFill>
                  <a:srgbClr val="000000"/>
                </a:solidFill>
              </a:rPr>
              <a:t> will enable a moving train,(of speed up to 100 km/h ), to detect obstacles ahead within a specified range. By utilizing advanced algorithms, the system will assess the situation and make real-time decisions, allowing the train and locopilot to make a decision from the listed possible options.</a:t>
            </a:r>
            <a:endParaRPr sz="1383">
              <a:solidFill>
                <a:srgbClr val="000000"/>
              </a:solidFill>
            </a:endParaRPr>
          </a:p>
          <a:p>
            <a:pPr indent="-316868" lvl="0" marL="457200" rtl="0" algn="l">
              <a:lnSpc>
                <a:spcPct val="105000"/>
              </a:lnSpc>
              <a:spcBef>
                <a:spcPts val="1200"/>
              </a:spcBef>
              <a:spcAft>
                <a:spcPts val="0"/>
              </a:spcAft>
              <a:buClr>
                <a:srgbClr val="000000"/>
              </a:buClr>
              <a:buSzPts val="1390"/>
              <a:buFont typeface="Proxima Nova"/>
              <a:buChar char="●"/>
            </a:pPr>
            <a:r>
              <a:rPr lang="en" sz="1390">
                <a:solidFill>
                  <a:srgbClr val="000000"/>
                </a:solidFill>
              </a:rPr>
              <a:t>Continue safely at speed</a:t>
            </a:r>
            <a:endParaRPr sz="1390">
              <a:solidFill>
                <a:srgbClr val="000000"/>
              </a:solidFill>
            </a:endParaRPr>
          </a:p>
          <a:p>
            <a:pPr indent="-316868" lvl="0" marL="457200" rtl="0" algn="l">
              <a:lnSpc>
                <a:spcPct val="105000"/>
              </a:lnSpc>
              <a:spcBef>
                <a:spcPts val="0"/>
              </a:spcBef>
              <a:spcAft>
                <a:spcPts val="0"/>
              </a:spcAft>
              <a:buClr>
                <a:srgbClr val="000000"/>
              </a:buClr>
              <a:buSzPts val="1390"/>
              <a:buFont typeface="Proxima Nova"/>
              <a:buChar char="●"/>
            </a:pPr>
            <a:r>
              <a:rPr lang="en" sz="1390">
                <a:solidFill>
                  <a:srgbClr val="000000"/>
                </a:solidFill>
              </a:rPr>
              <a:t>Gradually reduce its speed to minimize collision impact</a:t>
            </a:r>
            <a:endParaRPr sz="1390">
              <a:solidFill>
                <a:srgbClr val="000000"/>
              </a:solidFill>
            </a:endParaRPr>
          </a:p>
          <a:p>
            <a:pPr indent="-316868" lvl="0" marL="457200" rtl="0" algn="l">
              <a:lnSpc>
                <a:spcPct val="105000"/>
              </a:lnSpc>
              <a:spcBef>
                <a:spcPts val="0"/>
              </a:spcBef>
              <a:spcAft>
                <a:spcPts val="0"/>
              </a:spcAft>
              <a:buClr>
                <a:srgbClr val="000000"/>
              </a:buClr>
              <a:buSzPts val="1390"/>
              <a:buFont typeface="Proxima Nova"/>
              <a:buChar char="●"/>
            </a:pPr>
            <a:r>
              <a:rPr lang="en" sz="1390">
                <a:solidFill>
                  <a:srgbClr val="000000"/>
                </a:solidFill>
              </a:rPr>
              <a:t>Activate emergency braking to prevent potential collisions.</a:t>
            </a:r>
            <a:endParaRPr sz="1390">
              <a:solidFill>
                <a:srgbClr val="000000"/>
              </a:solidFill>
            </a:endParaRPr>
          </a:p>
          <a:p>
            <a:pPr indent="0" lvl="0" marL="0" rtl="0" algn="l">
              <a:lnSpc>
                <a:spcPct val="105000"/>
              </a:lnSpc>
              <a:spcBef>
                <a:spcPts val="1200"/>
              </a:spcBef>
              <a:spcAft>
                <a:spcPts val="0"/>
              </a:spcAft>
              <a:buSzPts val="440"/>
              <a:buNone/>
            </a:pPr>
            <a:r>
              <a:t/>
            </a:r>
            <a:endParaRPr sz="1103">
              <a:solidFill>
                <a:srgbClr val="000000"/>
              </a:solidFill>
              <a:latin typeface="Arial"/>
              <a:ea typeface="Arial"/>
              <a:cs typeface="Arial"/>
              <a:sym typeface="Arial"/>
            </a:endParaRPr>
          </a:p>
          <a:p>
            <a:pPr indent="0" lvl="0" marL="0" rtl="0" algn="l">
              <a:lnSpc>
                <a:spcPct val="105000"/>
              </a:lnSpc>
              <a:spcBef>
                <a:spcPts val="1200"/>
              </a:spcBef>
              <a:spcAft>
                <a:spcPts val="0"/>
              </a:spcAft>
              <a:buSzPts val="440"/>
              <a:buNone/>
            </a:pPr>
            <a:r>
              <a:rPr b="1" lang="en" sz="1276">
                <a:solidFill>
                  <a:srgbClr val="000000"/>
                </a:solidFill>
              </a:rPr>
              <a:t>AI Algorithms in ODAS:</a:t>
            </a:r>
            <a:endParaRPr b="1" sz="1276">
              <a:solidFill>
                <a:srgbClr val="000000"/>
              </a:solidFill>
            </a:endParaRPr>
          </a:p>
          <a:p>
            <a:pPr indent="-315655" lvl="0" marL="457200" rtl="0" algn="l">
              <a:lnSpc>
                <a:spcPct val="105000"/>
              </a:lnSpc>
              <a:spcBef>
                <a:spcPts val="1200"/>
              </a:spcBef>
              <a:spcAft>
                <a:spcPts val="0"/>
              </a:spcAft>
              <a:buClr>
                <a:srgbClr val="000000"/>
              </a:buClr>
              <a:buSzPts val="1371"/>
              <a:buFont typeface="Arial"/>
              <a:buAutoNum type="arabicPeriod"/>
            </a:pPr>
            <a:r>
              <a:rPr b="1" lang="en" sz="1370">
                <a:solidFill>
                  <a:srgbClr val="000000"/>
                </a:solidFill>
              </a:rPr>
              <a:t>Object Detection:</a:t>
            </a:r>
            <a:r>
              <a:rPr lang="en" sz="1370">
                <a:solidFill>
                  <a:srgbClr val="000000"/>
                </a:solidFill>
              </a:rPr>
              <a:t> Convolutional Neural Networks (CNNs) classify and localize obstacles in real-time.</a:t>
            </a:r>
            <a:endParaRPr sz="1370">
              <a:solidFill>
                <a:srgbClr val="000000"/>
              </a:solidFill>
            </a:endParaRPr>
          </a:p>
          <a:p>
            <a:pPr indent="-315655" lvl="0" marL="457200" rtl="0" algn="l">
              <a:lnSpc>
                <a:spcPct val="105000"/>
              </a:lnSpc>
              <a:spcBef>
                <a:spcPts val="0"/>
              </a:spcBef>
              <a:spcAft>
                <a:spcPts val="0"/>
              </a:spcAft>
              <a:buClr>
                <a:srgbClr val="000000"/>
              </a:buClr>
              <a:buSzPts val="1371"/>
              <a:buFont typeface="Arial"/>
              <a:buAutoNum type="arabicPeriod"/>
            </a:pPr>
            <a:r>
              <a:rPr b="1" lang="en" sz="1370">
                <a:solidFill>
                  <a:srgbClr val="000000"/>
                </a:solidFill>
              </a:rPr>
              <a:t>Classification Model:</a:t>
            </a:r>
            <a:r>
              <a:rPr lang="en" sz="1370">
                <a:solidFill>
                  <a:srgbClr val="000000"/>
                </a:solidFill>
              </a:rPr>
              <a:t> Random Forest evaluates detected obstacles to assess threat levels.</a:t>
            </a:r>
            <a:endParaRPr sz="1370">
              <a:solidFill>
                <a:srgbClr val="000000"/>
              </a:solidFill>
            </a:endParaRPr>
          </a:p>
          <a:p>
            <a:pPr indent="-315655" lvl="0" marL="457200" rtl="0" algn="l">
              <a:lnSpc>
                <a:spcPct val="105000"/>
              </a:lnSpc>
              <a:spcBef>
                <a:spcPts val="0"/>
              </a:spcBef>
              <a:spcAft>
                <a:spcPts val="0"/>
              </a:spcAft>
              <a:buClr>
                <a:srgbClr val="000000"/>
              </a:buClr>
              <a:buSzPts val="1371"/>
              <a:buFont typeface="Arial"/>
              <a:buAutoNum type="arabicPeriod"/>
            </a:pPr>
            <a:r>
              <a:rPr b="1" lang="en" sz="1370">
                <a:solidFill>
                  <a:srgbClr val="000000"/>
                </a:solidFill>
              </a:rPr>
              <a:t>Decision Algorithm:</a:t>
            </a:r>
            <a:r>
              <a:rPr lang="en" sz="1370">
                <a:solidFill>
                  <a:srgbClr val="000000"/>
                </a:solidFill>
              </a:rPr>
              <a:t> Bayesian Networks determine emergency braking actions based on sensor data.</a:t>
            </a:r>
            <a:endParaRPr sz="1370">
              <a:solidFill>
                <a:srgbClr val="000000"/>
              </a:solidFill>
            </a:endParaRPr>
          </a:p>
          <a:p>
            <a:pPr indent="-315655" lvl="0" marL="457200" rtl="0" algn="l">
              <a:lnSpc>
                <a:spcPct val="105000"/>
              </a:lnSpc>
              <a:spcBef>
                <a:spcPts val="0"/>
              </a:spcBef>
              <a:spcAft>
                <a:spcPts val="0"/>
              </a:spcAft>
              <a:buClr>
                <a:srgbClr val="000000"/>
              </a:buClr>
              <a:buSzPts val="1371"/>
              <a:buFont typeface="Arial"/>
              <a:buAutoNum type="arabicPeriod"/>
            </a:pPr>
            <a:r>
              <a:rPr b="1" lang="en" sz="1370">
                <a:solidFill>
                  <a:srgbClr val="000000"/>
                </a:solidFill>
              </a:rPr>
              <a:t>Weather-Adaptive Sensing:</a:t>
            </a:r>
            <a:r>
              <a:rPr lang="en" sz="1370">
                <a:solidFill>
                  <a:srgbClr val="000000"/>
                </a:solidFill>
              </a:rPr>
              <a:t> The system adjusts sensitivity according to environmental conditions for accurate detection.</a:t>
            </a:r>
            <a:endParaRPr sz="1370">
              <a:solidFill>
                <a:srgbClr val="000000"/>
              </a:solidFill>
            </a:endParaRPr>
          </a:p>
          <a:p>
            <a:pPr indent="-315655" lvl="0" marL="457200" rtl="0" algn="l">
              <a:lnSpc>
                <a:spcPct val="105000"/>
              </a:lnSpc>
              <a:spcBef>
                <a:spcPts val="0"/>
              </a:spcBef>
              <a:spcAft>
                <a:spcPts val="0"/>
              </a:spcAft>
              <a:buClr>
                <a:srgbClr val="000000"/>
              </a:buClr>
              <a:buSzPts val="1371"/>
              <a:buFont typeface="Arial"/>
              <a:buAutoNum type="arabicPeriod"/>
            </a:pPr>
            <a:r>
              <a:rPr b="1" lang="en" sz="1370">
                <a:solidFill>
                  <a:srgbClr val="000000"/>
                </a:solidFill>
              </a:rPr>
              <a:t>Failure Detection:</a:t>
            </a:r>
            <a:r>
              <a:rPr lang="en" sz="1370">
                <a:solidFill>
                  <a:srgbClr val="000000"/>
                </a:solidFill>
              </a:rPr>
              <a:t> Anomaly detection ensures continuous monitoring of sensor functionality for optimal safety.</a:t>
            </a:r>
            <a:endParaRPr sz="1370">
              <a:solidFill>
                <a:srgbClr val="000000"/>
              </a:solidFill>
            </a:endParaRPr>
          </a:p>
          <a:p>
            <a:pPr indent="0" lvl="0" marL="457200" rtl="0" algn="l">
              <a:lnSpc>
                <a:spcPct val="105000"/>
              </a:lnSpc>
              <a:spcBef>
                <a:spcPts val="1200"/>
              </a:spcBef>
              <a:spcAft>
                <a:spcPts val="0"/>
              </a:spcAft>
              <a:buSzPts val="440"/>
              <a:buNone/>
            </a:pPr>
            <a:r>
              <a:t/>
            </a:r>
            <a:endParaRPr b="1" sz="640">
              <a:solidFill>
                <a:srgbClr val="000000"/>
              </a:solidFill>
              <a:latin typeface="Arial"/>
              <a:ea typeface="Arial"/>
              <a:cs typeface="Arial"/>
              <a:sym typeface="Arial"/>
            </a:endParaRPr>
          </a:p>
          <a:p>
            <a:pPr indent="0" lvl="0" marL="0" rtl="0" algn="l">
              <a:lnSpc>
                <a:spcPct val="105000"/>
              </a:lnSpc>
              <a:spcBef>
                <a:spcPts val="1200"/>
              </a:spcBef>
              <a:spcAft>
                <a:spcPts val="1200"/>
              </a:spcAft>
              <a:buSzPts val="440"/>
              <a:buNone/>
            </a:pPr>
            <a:r>
              <a:t/>
            </a:r>
            <a:endParaRPr sz="9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127725" y="232225"/>
            <a:ext cx="36573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Proxima Nova"/>
                <a:ea typeface="Proxima Nova"/>
                <a:cs typeface="Proxima Nova"/>
                <a:sym typeface="Proxima Nova"/>
              </a:rPr>
              <a:t>Profile:</a:t>
            </a:r>
            <a:endParaRPr sz="1800">
              <a:solidFill>
                <a:schemeClr val="accent3"/>
              </a:solidFill>
              <a:latin typeface="Proxima Nova"/>
              <a:ea typeface="Proxima Nova"/>
              <a:cs typeface="Proxima Nova"/>
              <a:sym typeface="Proxima Nova"/>
            </a:endParaRPr>
          </a:p>
        </p:txBody>
      </p:sp>
      <p:sp>
        <p:nvSpPr>
          <p:cNvPr id="135" name="Google Shape;135;p21"/>
          <p:cNvSpPr txBox="1"/>
          <p:nvPr/>
        </p:nvSpPr>
        <p:spPr>
          <a:xfrm>
            <a:off x="0" y="3320650"/>
            <a:ext cx="6780600" cy="17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Name: Rohit Soni</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USN:   1NT23EE044</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College: Nitte Meenakshi Institute Of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Technology,Bengaluru </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Email: 1nt23ee044.rohit@nmit.ac.in</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Phone: 6354959448</a:t>
            </a:r>
            <a:endParaRPr sz="1800">
              <a:solidFill>
                <a:schemeClr val="dk1"/>
              </a:solidFill>
              <a:latin typeface="Proxima Nova"/>
              <a:ea typeface="Proxima Nova"/>
              <a:cs typeface="Proxima Nova"/>
              <a:sym typeface="Proxima Nova"/>
            </a:endParaRPr>
          </a:p>
        </p:txBody>
      </p:sp>
      <p:sp>
        <p:nvSpPr>
          <p:cNvPr id="136" name="Google Shape;136;p21"/>
          <p:cNvSpPr txBox="1"/>
          <p:nvPr/>
        </p:nvSpPr>
        <p:spPr>
          <a:xfrm>
            <a:off x="4627500" y="3297400"/>
            <a:ext cx="4516500" cy="17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Name: Rounak Vyas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USN:   1NT23EE045</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College: Nitte Meenakshi Institute Of Technology,Bengaluru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Email: 1nt23ee045.rounak@nmit.ac.in</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Phone: 8005863350</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accent3"/>
              </a:solidFill>
              <a:latin typeface="Proxima Nova"/>
              <a:ea typeface="Proxima Nova"/>
              <a:cs typeface="Proxima Nova"/>
              <a:sym typeface="Proxima Nova"/>
            </a:endParaRPr>
          </a:p>
        </p:txBody>
      </p:sp>
      <p:pic>
        <p:nvPicPr>
          <p:cNvPr id="137" name="Google Shape;137;p21"/>
          <p:cNvPicPr preferRelativeResize="0"/>
          <p:nvPr/>
        </p:nvPicPr>
        <p:blipFill rotWithShape="1">
          <a:blip r:embed="rId3">
            <a:alphaModFix/>
          </a:blip>
          <a:srcRect b="22485" l="0" r="22887" t="16628"/>
          <a:stretch/>
        </p:blipFill>
        <p:spPr>
          <a:xfrm>
            <a:off x="5445375" y="975475"/>
            <a:ext cx="1918800" cy="1870800"/>
          </a:xfrm>
          <a:prstGeom prst="ellipse">
            <a:avLst/>
          </a:prstGeom>
          <a:noFill/>
          <a:ln>
            <a:noFill/>
          </a:ln>
        </p:spPr>
      </p:pic>
      <p:pic>
        <p:nvPicPr>
          <p:cNvPr id="138" name="Google Shape;138;p21"/>
          <p:cNvPicPr preferRelativeResize="0"/>
          <p:nvPr/>
        </p:nvPicPr>
        <p:blipFill rotWithShape="1">
          <a:blip r:embed="rId4">
            <a:alphaModFix/>
          </a:blip>
          <a:srcRect b="12952" l="5221" r="5212" t="0"/>
          <a:stretch/>
        </p:blipFill>
        <p:spPr>
          <a:xfrm>
            <a:off x="152400" y="942025"/>
            <a:ext cx="2004000" cy="19377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